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96"/>
    <a:srgbClr val="055696"/>
    <a:srgbClr val="056F9F"/>
    <a:srgbClr val="0000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722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576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923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105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800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2204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9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37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128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510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10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70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8317B-015C-4F24-8623-54C7DF631093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8D22F-8B2D-4F73-A8C0-1A793F07EF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203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НМК Логотип\16 х 9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052736"/>
            <a:ext cx="8677472" cy="560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ru-RU" sz="1600" b="1" dirty="0" smtClean="0">
              <a:solidFill>
                <a:srgbClr val="056F9F"/>
              </a:solidFill>
              <a:effectLst/>
              <a:latin typeface="+mj-lt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005696"/>
                </a:solidFill>
                <a:effectLst/>
                <a:latin typeface="+mj-lt"/>
                <a:ea typeface="Times New Roman"/>
              </a:rPr>
              <a:t>Уважаемые обучающиеся и родители</a:t>
            </a:r>
            <a:r>
              <a:rPr lang="ru-RU" sz="2000" b="1" dirty="0" smtClean="0">
                <a:solidFill>
                  <a:srgbClr val="005696"/>
                </a:solidFill>
                <a:effectLst/>
                <a:latin typeface="+mj-lt"/>
                <a:ea typeface="Times New Roman"/>
              </a:rPr>
              <a:t>!</a:t>
            </a:r>
          </a:p>
          <a:p>
            <a:pPr algn="ctr">
              <a:spcAft>
                <a:spcPts val="0"/>
              </a:spcAft>
            </a:pPr>
            <a:endParaRPr lang="ru-RU" sz="1600" dirty="0">
              <a:solidFill>
                <a:srgbClr val="005696"/>
              </a:solidFill>
              <a:latin typeface="+mj-lt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Администрация ГАПОУ «Нижнекамский медицинский колледж» информирует: </a:t>
            </a:r>
            <a:endParaRPr lang="ru-RU" sz="1600" b="1" dirty="0" smtClean="0">
              <a:solidFill>
                <a:srgbClr val="005696"/>
              </a:solidFill>
              <a:latin typeface="+mj-lt"/>
              <a:ea typeface="Times New Roman"/>
            </a:endParaRP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5696"/>
              </a:solidFill>
              <a:latin typeface="+mj-lt"/>
              <a:ea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5696"/>
                </a:solidFill>
                <a:latin typeface="+mj-lt"/>
                <a:ea typeface="Times New Roman"/>
              </a:rPr>
              <a:t>согласно 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ФЗ от 23.02.2013 г. № 15 введен запрет курения табака или потребления </a:t>
            </a:r>
            <a:r>
              <a:rPr lang="ru-RU" sz="1600" b="1" dirty="0" err="1">
                <a:solidFill>
                  <a:srgbClr val="005696"/>
                </a:solidFill>
                <a:latin typeface="+mj-lt"/>
                <a:ea typeface="Times New Roman"/>
              </a:rPr>
              <a:t>никотинсодержащей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 продукции на отдельных территориях, в помещениях, предназначенных для оказания образовательных услуг (п. 1 ст.12 ФЗ № 15 от 23.02.13г</a:t>
            </a:r>
            <a:r>
              <a:rPr lang="ru-RU" sz="1600" b="1" dirty="0" smtClean="0">
                <a:solidFill>
                  <a:srgbClr val="005696"/>
                </a:solidFill>
                <a:latin typeface="+mj-lt"/>
                <a:ea typeface="Times New Roman"/>
              </a:rPr>
              <a:t>.);</a:t>
            </a: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5696"/>
              </a:solidFill>
              <a:latin typeface="+mj-lt"/>
              <a:ea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5696"/>
                </a:solidFill>
                <a:latin typeface="+mj-lt"/>
                <a:ea typeface="Times New Roman"/>
              </a:rPr>
              <a:t>согласно 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п.3.3 Локального </a:t>
            </a:r>
            <a:r>
              <a:rPr lang="ru-RU" sz="1600" b="1" dirty="0" smtClean="0">
                <a:solidFill>
                  <a:srgbClr val="005696"/>
                </a:solidFill>
                <a:latin typeface="+mj-lt"/>
                <a:ea typeface="Times New Roman"/>
              </a:rPr>
              <a:t>акта колледжа 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№ 84 </a:t>
            </a:r>
            <a:r>
              <a:rPr lang="ru-RU" sz="1600" b="1" dirty="0" smtClean="0">
                <a:solidFill>
                  <a:srgbClr val="005696"/>
                </a:solidFill>
                <a:latin typeface="+mj-lt"/>
                <a:ea typeface="Times New Roman"/>
              </a:rPr>
              <a:t>«постановке 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на внутриколледжный  учёт подлежат обучающиеся, потребляющие электронную </a:t>
            </a:r>
            <a:r>
              <a:rPr lang="ru-RU" sz="1600" b="1" dirty="0" err="1">
                <a:solidFill>
                  <a:srgbClr val="005696"/>
                </a:solidFill>
                <a:latin typeface="+mj-lt"/>
                <a:ea typeface="Times New Roman"/>
              </a:rPr>
              <a:t>никотинсодержащую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 продукцию (электронная сигарета, </a:t>
            </a:r>
            <a:r>
              <a:rPr lang="ru-RU" sz="1600" b="1" dirty="0" err="1">
                <a:solidFill>
                  <a:srgbClr val="005696"/>
                </a:solidFill>
                <a:latin typeface="+mj-lt"/>
                <a:ea typeface="Times New Roman"/>
              </a:rPr>
              <a:t>вейп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 и др.) и табачные изделия на территории и в здании колледжа, базах практического </a:t>
            </a:r>
            <a:r>
              <a:rPr lang="ru-RU" sz="1600" b="1" dirty="0" smtClean="0">
                <a:solidFill>
                  <a:srgbClr val="005696"/>
                </a:solidFill>
                <a:latin typeface="+mj-lt"/>
                <a:ea typeface="Times New Roman"/>
              </a:rPr>
              <a:t>обучения, общежития;</a:t>
            </a:r>
          </a:p>
          <a:p>
            <a:pPr algn="just">
              <a:spcAft>
                <a:spcPts val="0"/>
              </a:spcAft>
            </a:pPr>
            <a:endParaRPr lang="ru-RU" sz="1600" b="1" dirty="0">
              <a:solidFill>
                <a:srgbClr val="005696"/>
              </a:solidFill>
              <a:latin typeface="+mj-lt"/>
              <a:ea typeface="Times New Roman"/>
            </a:endParaRPr>
          </a:p>
          <a:p>
            <a:pPr marL="285750" indent="-285750" algn="just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b="1" dirty="0" smtClean="0">
                <a:solidFill>
                  <a:srgbClr val="005696"/>
                </a:solidFill>
                <a:latin typeface="+mj-lt"/>
                <a:ea typeface="Times New Roman"/>
              </a:rPr>
              <a:t>за 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нарушение Устава, настоящих Правил и иных локальных нормативных документов колледжа к обучающимся могут быть применены меры дисциплинарного воздействия (п. 4.3 Локальный </a:t>
            </a:r>
            <a:r>
              <a:rPr lang="ru-RU" sz="1600" b="1" dirty="0" smtClean="0">
                <a:solidFill>
                  <a:srgbClr val="005696"/>
                </a:solidFill>
                <a:latin typeface="+mj-lt"/>
                <a:ea typeface="Times New Roman"/>
              </a:rPr>
              <a:t>акт колледжа </a:t>
            </a:r>
            <a:r>
              <a:rPr lang="ru-RU" sz="1600" b="1" dirty="0">
                <a:solidFill>
                  <a:srgbClr val="005696"/>
                </a:solidFill>
                <a:latin typeface="+mj-lt"/>
                <a:ea typeface="Times New Roman"/>
              </a:rPr>
              <a:t>№ 69).</a:t>
            </a: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005696"/>
              </a:solidFill>
              <a:latin typeface="+mj-lt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5696"/>
                </a:solidFill>
                <a:latin typeface="+mj-lt"/>
                <a:ea typeface="Times New Roman"/>
              </a:rPr>
              <a:t>Курение вредит вашему здоровью!</a:t>
            </a:r>
          </a:p>
          <a:p>
            <a:pPr algn="ctr">
              <a:spcAft>
                <a:spcPts val="0"/>
              </a:spcAft>
            </a:pPr>
            <a:endParaRPr lang="ru-RU" sz="1600" b="1" dirty="0">
              <a:solidFill>
                <a:srgbClr val="005696"/>
              </a:solidFill>
              <a:latin typeface="+mj-lt"/>
              <a:ea typeface="Times New Roman"/>
            </a:endParaRPr>
          </a:p>
          <a:p>
            <a:pPr algn="ctr">
              <a:spcAft>
                <a:spcPts val="0"/>
              </a:spcAft>
            </a:pPr>
            <a:endParaRPr lang="ru-RU" sz="1600" b="1" dirty="0" smtClean="0">
              <a:solidFill>
                <a:srgbClr val="005696"/>
              </a:solidFill>
              <a:effectLst/>
              <a:latin typeface="+mj-lt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 smtClean="0">
                <a:solidFill>
                  <a:srgbClr val="056F9F"/>
                </a:solidFill>
                <a:ea typeface="Calibri"/>
                <a:cs typeface="Times New Roman"/>
              </a:rPr>
              <a:t> </a:t>
            </a:r>
            <a:endParaRPr lang="ru-RU" sz="1400" dirty="0">
              <a:solidFill>
                <a:srgbClr val="056F9F"/>
              </a:solidFill>
              <a:ea typeface="Calibri"/>
              <a:cs typeface="Times New Roman"/>
            </a:endParaRPr>
          </a:p>
        </p:txBody>
      </p:sp>
      <p:pic>
        <p:nvPicPr>
          <p:cNvPr id="5" name="Picture 4" descr="D:\Desktop\НМК Логотип\6 —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5782002"/>
            <a:ext cx="1008112" cy="927425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2569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131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2022-09-06T12:38:29Z</dcterms:created>
  <dcterms:modified xsi:type="dcterms:W3CDTF">2022-09-07T12:37:05Z</dcterms:modified>
</cp:coreProperties>
</file>